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sldIdLst>
    <p:sldId id="256" r:id="rId2"/>
    <p:sldId id="257" r:id="rId3"/>
    <p:sldId id="262" r:id="rId4"/>
    <p:sldId id="258" r:id="rId5"/>
    <p:sldId id="260" r:id="rId6"/>
    <p:sldId id="263" r:id="rId7"/>
    <p:sldId id="259" r:id="rId8"/>
    <p:sldId id="310" r:id="rId9"/>
    <p:sldId id="269" r:id="rId10"/>
    <p:sldId id="270" r:id="rId11"/>
    <p:sldId id="272" r:id="rId12"/>
    <p:sldId id="274" r:id="rId13"/>
    <p:sldId id="277" r:id="rId14"/>
    <p:sldId id="278" r:id="rId15"/>
    <p:sldId id="280" r:id="rId16"/>
    <p:sldId id="281" r:id="rId17"/>
    <p:sldId id="282" r:id="rId18"/>
    <p:sldId id="284" r:id="rId19"/>
    <p:sldId id="286" r:id="rId20"/>
    <p:sldId id="289" r:id="rId21"/>
    <p:sldId id="298" r:id="rId22"/>
    <p:sldId id="290" r:id="rId23"/>
    <p:sldId id="288" r:id="rId24"/>
    <p:sldId id="293" r:id="rId25"/>
    <p:sldId id="292" r:id="rId26"/>
    <p:sldId id="294" r:id="rId27"/>
    <p:sldId id="295" r:id="rId28"/>
    <p:sldId id="296" r:id="rId29"/>
    <p:sldId id="300" r:id="rId30"/>
    <p:sldId id="302" r:id="rId31"/>
    <p:sldId id="304" r:id="rId32"/>
    <p:sldId id="305" r:id="rId33"/>
    <p:sldId id="306" r:id="rId34"/>
    <p:sldId id="307" r:id="rId35"/>
    <p:sldId id="309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3238" autoAdjust="0"/>
  </p:normalViewPr>
  <p:slideViewPr>
    <p:cSldViewPr>
      <p:cViewPr varScale="1">
        <p:scale>
          <a:sx n="60" d="100"/>
          <a:sy n="60" d="100"/>
        </p:scale>
        <p:origin x="403" y="53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75D21B-8DF1-46D8-9385-89D5172B1984}" type="datetimeFigureOut">
              <a:rPr lang="en-CA" smtClean="0"/>
              <a:pPr/>
              <a:t>2020-03-26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645D55-BB47-49A7-89C0-0AEC61C6CC58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87251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08601C-489D-4EC2-A6ED-F549F9DB6B25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3863" y="681038"/>
            <a:ext cx="6040437" cy="3398837"/>
          </a:xfrm>
          <a:ln w="12700"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306888"/>
            <a:ext cx="5072063" cy="4157662"/>
          </a:xfrm>
          <a:noFill/>
          <a:ln/>
        </p:spPr>
        <p:txBody>
          <a:bodyPr lIns="91375" tIns="45688" rIns="91375" bIns="45688"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56749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b="1" dirty="0" smtClean="0"/>
              <a:t>Major depression </a:t>
            </a:r>
            <a:r>
              <a:rPr lang="en-US" dirty="0" smtClean="0"/>
              <a:t>– recurring and disabling. </a:t>
            </a:r>
            <a:endParaRPr lang="en-US" dirty="0" smtClean="0"/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Symptoms </a:t>
            </a:r>
            <a:r>
              <a:rPr lang="en-US" dirty="0" smtClean="0"/>
              <a:t>must last for at least two weeks and impair one’s ability to interfere with a person's ability to work, sleep, study, eat, and enjoy once-pleasurable activities.</a:t>
            </a:r>
          </a:p>
          <a:p>
            <a:pPr eaLnBrk="1" hangingPunct="1">
              <a:spcBef>
                <a:spcPct val="0"/>
              </a:spcBef>
            </a:pPr>
            <a:r>
              <a:rPr lang="en-US" b="1" dirty="0" smtClean="0"/>
              <a:t>Chronic depression </a:t>
            </a:r>
            <a:r>
              <a:rPr lang="en-US" dirty="0" smtClean="0"/>
              <a:t>– less disabling than major depression, but symptoms can last longer, sometimes being unhappy for two years. More common in women, affects 10.9 million people.</a:t>
            </a:r>
          </a:p>
          <a:p>
            <a:pPr eaLnBrk="1" hangingPunct="1">
              <a:spcBef>
                <a:spcPct val="0"/>
              </a:spcBef>
            </a:pPr>
            <a:r>
              <a:rPr lang="en-US" b="1" dirty="0" smtClean="0"/>
              <a:t>Atypical depression</a:t>
            </a:r>
            <a:r>
              <a:rPr lang="en-US" dirty="0" smtClean="0"/>
              <a:t>, rather than the other two, is characterized less by pervasive sadness and more by overeating, oversleeping, </a:t>
            </a:r>
            <a:r>
              <a:rPr lang="en-US" dirty="0" err="1" smtClean="0"/>
              <a:t>sensitivty</a:t>
            </a:r>
            <a:r>
              <a:rPr lang="en-US" dirty="0" smtClean="0"/>
              <a:t> to rejection</a:t>
            </a:r>
          </a:p>
          <a:p>
            <a:pPr eaLnBrk="1" hangingPunct="1">
              <a:spcBef>
                <a:spcPct val="0"/>
              </a:spcBef>
            </a:pPr>
            <a:r>
              <a:rPr lang="en-US" b="1" dirty="0" smtClean="0"/>
              <a:t>Bipolar/manic depression </a:t>
            </a:r>
            <a:r>
              <a:rPr lang="en-US" dirty="0" smtClean="0"/>
              <a:t>oscillates between major depression and </a:t>
            </a:r>
            <a:r>
              <a:rPr lang="en-US" dirty="0" err="1" smtClean="0"/>
              <a:t>epsidoes</a:t>
            </a:r>
            <a:r>
              <a:rPr lang="en-US" dirty="0" smtClean="0"/>
              <a:t> of mania (extreme elation), Bipolar I – episode of mania with or without depression. Bipolar II – episode of depression with episode of hypomania or mania.</a:t>
            </a:r>
          </a:p>
          <a:p>
            <a:pPr eaLnBrk="1" hangingPunct="1">
              <a:spcBef>
                <a:spcPct val="0"/>
              </a:spcBef>
            </a:pPr>
            <a:r>
              <a:rPr lang="en-US" b="1" dirty="0" smtClean="0"/>
              <a:t>Seasonal depression (SAD) </a:t>
            </a:r>
            <a:r>
              <a:rPr lang="en-US" dirty="0" smtClean="0"/>
              <a:t>– often occurs </a:t>
            </a:r>
            <a:r>
              <a:rPr lang="en-US" dirty="0" smtClean="0"/>
              <a:t>where </a:t>
            </a:r>
            <a:r>
              <a:rPr lang="en-US" dirty="0" smtClean="0"/>
              <a:t>winters are short or there is a big change in the amount of </a:t>
            </a:r>
            <a:r>
              <a:rPr lang="en-US" dirty="0" err="1" smtClean="0"/>
              <a:t>sunlgiht</a:t>
            </a:r>
            <a:r>
              <a:rPr lang="en-US" dirty="0" smtClean="0"/>
              <a:t>, and often treated with light therapy.</a:t>
            </a: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9CA0389-3CD7-4CAB-9B82-96B9F293AEF8}" type="slidenum">
              <a:rPr lang="en-US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98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D511C-20F1-41BE-8306-3C23BDE67417}" type="datetimeFigureOut">
              <a:rPr lang="en-CA" smtClean="0"/>
              <a:pPr/>
              <a:t>2020-03-26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5C5B8-05CE-4B78-82C3-A9BE65BF0846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56027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D511C-20F1-41BE-8306-3C23BDE67417}" type="datetimeFigureOut">
              <a:rPr lang="en-CA" smtClean="0"/>
              <a:pPr/>
              <a:t>2020-03-26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5C5B8-05CE-4B78-82C3-A9BE65BF0846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2796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D511C-20F1-41BE-8306-3C23BDE67417}" type="datetimeFigureOut">
              <a:rPr lang="en-CA" smtClean="0"/>
              <a:pPr/>
              <a:t>2020-03-26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5C5B8-05CE-4B78-82C3-A9BE65BF0846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39776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D511C-20F1-41BE-8306-3C23BDE67417}" type="datetimeFigureOut">
              <a:rPr lang="en-CA" smtClean="0"/>
              <a:pPr/>
              <a:t>2020-03-26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5C5B8-05CE-4B78-82C3-A9BE65BF0846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62038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D511C-20F1-41BE-8306-3C23BDE67417}" type="datetimeFigureOut">
              <a:rPr lang="en-CA" smtClean="0"/>
              <a:pPr/>
              <a:t>2020-03-26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5C5B8-05CE-4B78-82C3-A9BE65BF0846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48101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D511C-20F1-41BE-8306-3C23BDE67417}" type="datetimeFigureOut">
              <a:rPr lang="en-CA" smtClean="0"/>
              <a:pPr/>
              <a:t>2020-03-26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5C5B8-05CE-4B78-82C3-A9BE65BF0846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56052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D511C-20F1-41BE-8306-3C23BDE67417}" type="datetimeFigureOut">
              <a:rPr lang="en-CA" smtClean="0"/>
              <a:pPr/>
              <a:t>2020-03-26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5C5B8-05CE-4B78-82C3-A9BE65BF0846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87984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D511C-20F1-41BE-8306-3C23BDE67417}" type="datetimeFigureOut">
              <a:rPr lang="en-CA" smtClean="0"/>
              <a:pPr/>
              <a:t>2020-03-26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5C5B8-05CE-4B78-82C3-A9BE65BF0846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79325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D511C-20F1-41BE-8306-3C23BDE67417}" type="datetimeFigureOut">
              <a:rPr lang="en-CA" smtClean="0"/>
              <a:pPr/>
              <a:t>2020-03-26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5C5B8-05CE-4B78-82C3-A9BE65BF0846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158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D511C-20F1-41BE-8306-3C23BDE67417}" type="datetimeFigureOut">
              <a:rPr lang="en-CA" smtClean="0"/>
              <a:pPr/>
              <a:t>2020-03-26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5C5B8-05CE-4B78-82C3-A9BE65BF0846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25674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D511C-20F1-41BE-8306-3C23BDE67417}" type="datetimeFigureOut">
              <a:rPr lang="en-CA" smtClean="0"/>
              <a:pPr/>
              <a:t>2020-03-26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5C5B8-05CE-4B78-82C3-A9BE65BF0846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88529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5D511C-20F1-41BE-8306-3C23BDE67417}" type="datetimeFigureOut">
              <a:rPr lang="en-CA" smtClean="0"/>
              <a:pPr/>
              <a:t>2020-03-26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5C5B8-05CE-4B78-82C3-A9BE65BF0846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50640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1384" y="2492896"/>
            <a:ext cx="5904656" cy="1091456"/>
          </a:xfrm>
        </p:spPr>
        <p:txBody>
          <a:bodyPr/>
          <a:lstStyle/>
          <a:p>
            <a:r>
              <a:rPr lang="en-CA" b="1" dirty="0" smtClean="0"/>
              <a:t>Anti-depressants</a:t>
            </a:r>
            <a:endParaRPr lang="en-CA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6160" y="620688"/>
            <a:ext cx="4514850" cy="570547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696072" y="4221088"/>
            <a:ext cx="3048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dirty="0" err="1" smtClean="0">
                <a:solidFill>
                  <a:prstClr val="black"/>
                </a:solidFill>
              </a:rPr>
              <a:t>Afsheen</a:t>
            </a:r>
            <a:r>
              <a:rPr lang="en-CA" sz="2800" dirty="0" smtClean="0">
                <a:solidFill>
                  <a:prstClr val="black"/>
                </a:solidFill>
              </a:rPr>
              <a:t> Ayaz</a:t>
            </a:r>
          </a:p>
          <a:p>
            <a:r>
              <a:rPr lang="en-CA" sz="2800" dirty="0" smtClean="0">
                <a:solidFill>
                  <a:prstClr val="black"/>
                </a:solidFill>
              </a:rPr>
              <a:t>Roll# 1</a:t>
            </a:r>
          </a:p>
          <a:p>
            <a:r>
              <a:rPr lang="en-CA" sz="2800" dirty="0" smtClean="0">
                <a:solidFill>
                  <a:prstClr val="black"/>
                </a:solidFill>
              </a:rPr>
              <a:t>Pharmacology IV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352" y="692696"/>
            <a:ext cx="6840760" cy="5256584"/>
          </a:xfrm>
        </p:spPr>
        <p:txBody>
          <a:bodyPr>
            <a:normAutofit/>
          </a:bodyPr>
          <a:lstStyle/>
          <a:p>
            <a:r>
              <a:rPr lang="en-CA" b="1" dirty="0" smtClean="0"/>
              <a:t>Actions: </a:t>
            </a:r>
          </a:p>
          <a:p>
            <a:r>
              <a:rPr lang="en-CA" dirty="0" smtClean="0"/>
              <a:t>take at least 2 weeks to produce significant improvement in mood, and maximum benefit may require up to 12 weeks or more </a:t>
            </a:r>
          </a:p>
          <a:p>
            <a:endParaRPr lang="en-CA" dirty="0" smtClean="0"/>
          </a:p>
          <a:p>
            <a:r>
              <a:rPr lang="en-CA" dirty="0" smtClean="0"/>
              <a:t>Patients </a:t>
            </a:r>
            <a:r>
              <a:rPr lang="en-CA" dirty="0" smtClean="0"/>
              <a:t>that do not respond to one antidepressant may respond to another, and approximately 80 percent or more will respond to at least one antidepressant drug</a:t>
            </a:r>
            <a:endParaRPr lang="en-CA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8128" y="116632"/>
            <a:ext cx="3816427" cy="640745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6632"/>
            <a:ext cx="11353800" cy="606033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CA" sz="2400" b="1" dirty="0" smtClean="0"/>
              <a:t>Therapeutic uses:</a:t>
            </a:r>
          </a:p>
          <a:p>
            <a:r>
              <a:rPr lang="en-CA" sz="2400" dirty="0" smtClean="0"/>
              <a:t>primary indication is depression</a:t>
            </a:r>
          </a:p>
          <a:p>
            <a:r>
              <a:rPr lang="en-CA" sz="2400" dirty="0" smtClean="0"/>
              <a:t>obsessive-compulsive disorder (</a:t>
            </a:r>
            <a:r>
              <a:rPr lang="en-CA" sz="2400" dirty="0" err="1" smtClean="0"/>
              <a:t>fluvoxamine</a:t>
            </a:r>
            <a:r>
              <a:rPr lang="en-CA" sz="2400" dirty="0" smtClean="0"/>
              <a:t>)</a:t>
            </a:r>
          </a:p>
          <a:p>
            <a:r>
              <a:rPr lang="en-CA" sz="2400" dirty="0" smtClean="0"/>
              <a:t>panic disorder </a:t>
            </a:r>
          </a:p>
          <a:p>
            <a:r>
              <a:rPr lang="en-CA" sz="2400" dirty="0" smtClean="0"/>
              <a:t>generalized anxiety disorder </a:t>
            </a:r>
          </a:p>
          <a:p>
            <a:r>
              <a:rPr lang="en-CA" sz="2400" dirty="0" smtClean="0"/>
              <a:t>posttraumatic stress disorder </a:t>
            </a:r>
          </a:p>
          <a:p>
            <a:r>
              <a:rPr lang="en-CA" sz="2400" dirty="0" smtClean="0"/>
              <a:t>social anxiety disorder </a:t>
            </a:r>
          </a:p>
          <a:p>
            <a:r>
              <a:rPr lang="en-CA" sz="2400" dirty="0" smtClean="0"/>
              <a:t>premenstrual </a:t>
            </a:r>
            <a:r>
              <a:rPr lang="en-CA" sz="2400" dirty="0" err="1" smtClean="0"/>
              <a:t>dysphoric</a:t>
            </a:r>
            <a:r>
              <a:rPr lang="en-CA" sz="2400" dirty="0" smtClean="0"/>
              <a:t> disorder, </a:t>
            </a:r>
          </a:p>
          <a:p>
            <a:r>
              <a:rPr lang="en-CA" sz="2400" dirty="0" smtClean="0"/>
              <a:t>bulimia nervosa </a:t>
            </a:r>
            <a:endParaRPr lang="en-CA" sz="2400" dirty="0" smtClean="0"/>
          </a:p>
          <a:p>
            <a:endParaRPr lang="en-CA" sz="2400" dirty="0" smtClean="0"/>
          </a:p>
          <a:p>
            <a:pPr marL="0" lvl="0" indent="0">
              <a:buNone/>
            </a:pPr>
            <a:r>
              <a:rPr lang="en-CA" sz="2400" b="1" dirty="0">
                <a:solidFill>
                  <a:prstClr val="black"/>
                </a:solidFill>
              </a:rPr>
              <a:t>Pharmacokinetics</a:t>
            </a:r>
            <a:r>
              <a:rPr lang="en-CA" sz="2400" b="1" dirty="0" smtClean="0">
                <a:solidFill>
                  <a:prstClr val="black"/>
                </a:solidFill>
              </a:rPr>
              <a:t>:</a:t>
            </a:r>
            <a:endParaRPr lang="en-CA" sz="2400" b="1" dirty="0">
              <a:solidFill>
                <a:prstClr val="black"/>
              </a:solidFill>
            </a:endParaRPr>
          </a:p>
          <a:p>
            <a:pPr lvl="0"/>
            <a:r>
              <a:rPr lang="en-CA" sz="2400" dirty="0">
                <a:solidFill>
                  <a:prstClr val="black"/>
                </a:solidFill>
              </a:rPr>
              <a:t>well absorbed after oral administration</a:t>
            </a:r>
          </a:p>
          <a:p>
            <a:pPr lvl="0"/>
            <a:r>
              <a:rPr lang="en-CA" sz="2400" dirty="0">
                <a:solidFill>
                  <a:prstClr val="black"/>
                </a:solidFill>
              </a:rPr>
              <a:t>Food has little effect on absorption (except with sertraline)</a:t>
            </a:r>
          </a:p>
          <a:p>
            <a:pPr lvl="0"/>
            <a:r>
              <a:rPr lang="en-CA" sz="2400" dirty="0">
                <a:solidFill>
                  <a:prstClr val="black"/>
                </a:solidFill>
              </a:rPr>
              <a:t>plasma half-lives range between 16 and 36 hours</a:t>
            </a:r>
          </a:p>
          <a:p>
            <a:endParaRPr lang="en-CA" sz="24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788" y="116632"/>
            <a:ext cx="11162456" cy="6060331"/>
          </a:xfrm>
        </p:spPr>
        <p:txBody>
          <a:bodyPr>
            <a:normAutofit lnSpcReduction="10000"/>
          </a:bodyPr>
          <a:lstStyle/>
          <a:p>
            <a:r>
              <a:rPr lang="en-CA" b="1" dirty="0" smtClean="0"/>
              <a:t>Adverse effects: </a:t>
            </a:r>
          </a:p>
          <a:p>
            <a:r>
              <a:rPr lang="en-CA" dirty="0" smtClean="0"/>
              <a:t>fewer and less severe adverse effects than the TCAs and MAOIs</a:t>
            </a:r>
            <a:r>
              <a:rPr lang="en-CA" dirty="0" smtClean="0"/>
              <a:t>.</a:t>
            </a:r>
            <a:endParaRPr lang="en-CA" dirty="0" smtClean="0"/>
          </a:p>
          <a:p>
            <a:r>
              <a:rPr lang="en-CA" dirty="0" smtClean="0"/>
              <a:t>headache, sweating, anxiety and agitation, gastrointestinal effects, weakness and fatigue, sexual dysfunction, changes in weight, sleep disturbances </a:t>
            </a:r>
          </a:p>
          <a:p>
            <a:r>
              <a:rPr lang="en-CA" dirty="0" smtClean="0"/>
              <a:t>all antidepressants lower the seizure </a:t>
            </a:r>
            <a:r>
              <a:rPr lang="en-CA" dirty="0" smtClean="0"/>
              <a:t>threshold</a:t>
            </a:r>
          </a:p>
          <a:p>
            <a:pPr lvl="0"/>
            <a:r>
              <a:rPr lang="en-CA" b="1" dirty="0">
                <a:solidFill>
                  <a:prstClr val="black"/>
                </a:solidFill>
              </a:rPr>
              <a:t>serotonin syndrome </a:t>
            </a:r>
            <a:r>
              <a:rPr lang="en-CA" dirty="0">
                <a:solidFill>
                  <a:prstClr val="black"/>
                </a:solidFill>
              </a:rPr>
              <a:t>include the symptoms of hyperthermia, muscle rigidity, sweating, myoclonus (</a:t>
            </a:r>
            <a:r>
              <a:rPr lang="en-CA" dirty="0" err="1">
                <a:solidFill>
                  <a:prstClr val="black"/>
                </a:solidFill>
              </a:rPr>
              <a:t>clonic</a:t>
            </a:r>
            <a:r>
              <a:rPr lang="en-CA" dirty="0">
                <a:solidFill>
                  <a:prstClr val="black"/>
                </a:solidFill>
              </a:rPr>
              <a:t> muscle twitching), and changes in mental status and vital signs</a:t>
            </a:r>
          </a:p>
          <a:p>
            <a:pPr lvl="0"/>
            <a:r>
              <a:rPr lang="en-CA" b="1" dirty="0">
                <a:solidFill>
                  <a:prstClr val="black"/>
                </a:solidFill>
              </a:rPr>
              <a:t>Discontinuation syndrome: </a:t>
            </a:r>
            <a:endParaRPr lang="en-CA" b="1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en-CA" dirty="0" smtClean="0">
                <a:solidFill>
                  <a:prstClr val="black"/>
                </a:solidFill>
              </a:rPr>
              <a:t>headache</a:t>
            </a:r>
            <a:r>
              <a:rPr lang="en-CA" dirty="0">
                <a:solidFill>
                  <a:prstClr val="black"/>
                </a:solidFill>
              </a:rPr>
              <a:t>, malaise </a:t>
            </a:r>
            <a:endParaRPr lang="en-CA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en-CA" dirty="0" smtClean="0">
                <a:solidFill>
                  <a:prstClr val="black"/>
                </a:solidFill>
              </a:rPr>
              <a:t>and </a:t>
            </a:r>
            <a:r>
              <a:rPr lang="en-CA" dirty="0">
                <a:solidFill>
                  <a:prstClr val="black"/>
                </a:solidFill>
              </a:rPr>
              <a:t>flu-like symptoms, agitation and irritability, </a:t>
            </a:r>
            <a:endParaRPr lang="en-CA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en-CA" dirty="0" smtClean="0">
                <a:solidFill>
                  <a:prstClr val="black"/>
                </a:solidFill>
              </a:rPr>
              <a:t>nervousness</a:t>
            </a:r>
            <a:r>
              <a:rPr lang="en-CA" dirty="0">
                <a:solidFill>
                  <a:prstClr val="black"/>
                </a:solidFill>
              </a:rPr>
              <a:t>, and changes in sleep pattern </a:t>
            </a:r>
          </a:p>
          <a:p>
            <a:pPr lvl="0"/>
            <a:endParaRPr lang="en-CA" dirty="0">
              <a:solidFill>
                <a:prstClr val="black"/>
              </a:solidFill>
            </a:endParaRPr>
          </a:p>
          <a:p>
            <a:endParaRPr lang="en-CA" dirty="0" smtClean="0"/>
          </a:p>
          <a:p>
            <a:endParaRPr lang="en-CA" dirty="0"/>
          </a:p>
        </p:txBody>
      </p:sp>
      <p:pic>
        <p:nvPicPr>
          <p:cNvPr id="1026" name="Picture 2" descr="Image result for serotonin syndro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0176" y="3429000"/>
            <a:ext cx="3609068" cy="337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b="1" dirty="0" smtClean="0"/>
              <a:t>Serotonin-</a:t>
            </a:r>
            <a:r>
              <a:rPr lang="en-CA" b="1" dirty="0" err="1" smtClean="0"/>
              <a:t>Norepinephrine</a:t>
            </a:r>
            <a:r>
              <a:rPr lang="en-CA" b="1" dirty="0" smtClean="0"/>
              <a:t> Reuptake Inhibitors (SNRIs) 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dirty="0" err="1" smtClean="0"/>
              <a:t>Venlafaxine</a:t>
            </a:r>
            <a:r>
              <a:rPr lang="en-CA" dirty="0" smtClean="0"/>
              <a:t> and </a:t>
            </a:r>
            <a:r>
              <a:rPr lang="en-CA" b="1" dirty="0" err="1" smtClean="0"/>
              <a:t>duloxetine</a:t>
            </a:r>
            <a:r>
              <a:rPr lang="en-CA" b="1" dirty="0" smtClean="0"/>
              <a:t>,</a:t>
            </a:r>
            <a:r>
              <a:rPr lang="en-CA" dirty="0" smtClean="0"/>
              <a:t> </a:t>
            </a:r>
            <a:r>
              <a:rPr lang="en-CA" b="1" dirty="0" err="1" smtClean="0"/>
              <a:t>Milnacipran</a:t>
            </a:r>
            <a:r>
              <a:rPr lang="en-CA" b="1" dirty="0" smtClean="0"/>
              <a:t> </a:t>
            </a:r>
            <a:r>
              <a:rPr lang="en-CA" dirty="0" smtClean="0"/>
              <a:t>selectively inhibit the re-uptake of both serotonin and </a:t>
            </a:r>
            <a:r>
              <a:rPr lang="en-CA" dirty="0" err="1" smtClean="0"/>
              <a:t>norepinephrine</a:t>
            </a:r>
            <a:r>
              <a:rPr lang="en-CA" dirty="0" smtClean="0"/>
              <a:t> </a:t>
            </a:r>
          </a:p>
          <a:p>
            <a:r>
              <a:rPr lang="en-CA" dirty="0" smtClean="0"/>
              <a:t>effective in treating depression in patients in whom SSRIs are ineffective</a:t>
            </a:r>
          </a:p>
          <a:p>
            <a:r>
              <a:rPr lang="en-CA" dirty="0" smtClean="0"/>
              <a:t>relieve physical symptoms of neuropathic pain, such as diabetic peripheral neuropathy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11353800" cy="6176963"/>
          </a:xfrm>
        </p:spPr>
        <p:txBody>
          <a:bodyPr>
            <a:normAutofit lnSpcReduction="10000"/>
          </a:bodyPr>
          <a:lstStyle/>
          <a:p>
            <a:r>
              <a:rPr lang="en-CA" b="1" dirty="0" smtClean="0"/>
              <a:t>Pharmacokinetics:</a:t>
            </a:r>
          </a:p>
          <a:p>
            <a:r>
              <a:rPr lang="en-CA" dirty="0" smtClean="0"/>
              <a:t>Well absorbed orally</a:t>
            </a:r>
          </a:p>
          <a:p>
            <a:r>
              <a:rPr lang="en-CA" dirty="0" smtClean="0"/>
              <a:t>half-life of </a:t>
            </a:r>
            <a:r>
              <a:rPr lang="en-CA" b="1" dirty="0" err="1" smtClean="0"/>
              <a:t>venlafaxine</a:t>
            </a:r>
            <a:r>
              <a:rPr lang="en-CA" dirty="0" smtClean="0"/>
              <a:t> is approximately 11 hours and 27 percent bound to plasma protein</a:t>
            </a:r>
          </a:p>
          <a:p>
            <a:r>
              <a:rPr lang="en-CA" dirty="0" smtClean="0"/>
              <a:t>half-life of </a:t>
            </a:r>
            <a:r>
              <a:rPr lang="en-CA" b="1" dirty="0" err="1" smtClean="0"/>
              <a:t>duloxetine</a:t>
            </a:r>
            <a:r>
              <a:rPr lang="en-CA" dirty="0" smtClean="0"/>
              <a:t> is approximately 12 hours and highly bound to plasma protein</a:t>
            </a:r>
          </a:p>
          <a:p>
            <a:r>
              <a:rPr lang="en-CA" dirty="0" err="1" smtClean="0"/>
              <a:t>Duloxetine</a:t>
            </a:r>
            <a:r>
              <a:rPr lang="en-CA" dirty="0" smtClean="0"/>
              <a:t> should not be administered to patients with hepatic insufficiency</a:t>
            </a:r>
          </a:p>
          <a:p>
            <a:r>
              <a:rPr lang="en-CA" dirty="0" smtClean="0"/>
              <a:t>Food delays the absorption of the </a:t>
            </a:r>
            <a:r>
              <a:rPr lang="en-CA" dirty="0" smtClean="0"/>
              <a:t>drug</a:t>
            </a:r>
          </a:p>
          <a:p>
            <a:pPr marL="0" lvl="0" indent="0">
              <a:buNone/>
            </a:pPr>
            <a:r>
              <a:rPr lang="en-CA" dirty="0" smtClean="0"/>
              <a:t> </a:t>
            </a:r>
            <a:r>
              <a:rPr lang="en-CA" b="1" dirty="0">
                <a:solidFill>
                  <a:prstClr val="black"/>
                </a:solidFill>
              </a:rPr>
              <a:t>Side effects:</a:t>
            </a:r>
          </a:p>
          <a:p>
            <a:pPr lvl="0"/>
            <a:r>
              <a:rPr lang="en-CA" b="1" dirty="0">
                <a:solidFill>
                  <a:prstClr val="black"/>
                </a:solidFill>
              </a:rPr>
              <a:t>Venlafaxine: </a:t>
            </a:r>
            <a:r>
              <a:rPr lang="en-CA" dirty="0">
                <a:solidFill>
                  <a:prstClr val="black"/>
                </a:solidFill>
              </a:rPr>
              <a:t>nausea, headache, sexual dysfunction, dizziness, insomnia, sedation, and constipation</a:t>
            </a:r>
          </a:p>
          <a:p>
            <a:pPr lvl="0"/>
            <a:r>
              <a:rPr lang="en-CA" dirty="0">
                <a:solidFill>
                  <a:prstClr val="black"/>
                </a:solidFill>
              </a:rPr>
              <a:t>At high doses, there may be an increase in blood pressure and heart rate</a:t>
            </a:r>
          </a:p>
          <a:p>
            <a:pPr lvl="0"/>
            <a:r>
              <a:rPr lang="en-CA" dirty="0">
                <a:solidFill>
                  <a:prstClr val="black"/>
                </a:solidFill>
              </a:rPr>
              <a:t>Duloxetine: nausea, dry mouth, and constipation, Sexual dysfunction </a:t>
            </a:r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err="1" smtClean="0"/>
              <a:t>Tricyclic</a:t>
            </a:r>
            <a:r>
              <a:rPr lang="en-CA" b="1" dirty="0" smtClean="0"/>
              <a:t> Antidepressants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625952" cy="4351338"/>
          </a:xfrm>
        </p:spPr>
        <p:txBody>
          <a:bodyPr/>
          <a:lstStyle/>
          <a:p>
            <a:r>
              <a:rPr lang="en-CA" dirty="0" smtClean="0"/>
              <a:t>block </a:t>
            </a:r>
            <a:r>
              <a:rPr lang="en-CA" dirty="0" err="1" smtClean="0"/>
              <a:t>norepinephrine</a:t>
            </a:r>
            <a:r>
              <a:rPr lang="en-CA" dirty="0" smtClean="0"/>
              <a:t> and serotonin reuptake into the neuron </a:t>
            </a:r>
          </a:p>
          <a:p>
            <a:r>
              <a:rPr lang="en-CA" dirty="0" smtClean="0"/>
              <a:t>All have similar therapeutic efficacy, and the choice of drug may depend on patient tolerance to side effects, prior response, </a:t>
            </a:r>
            <a:r>
              <a:rPr lang="en-CA" dirty="0" err="1" smtClean="0"/>
              <a:t>preexisting</a:t>
            </a:r>
            <a:r>
              <a:rPr lang="en-CA" dirty="0" smtClean="0"/>
              <a:t> medical conditions, and duration of action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3520" t="24603" r="24401"/>
          <a:stretch/>
        </p:blipFill>
        <p:spPr>
          <a:xfrm>
            <a:off x="7449244" y="1916831"/>
            <a:ext cx="4119364" cy="38233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384" y="836712"/>
            <a:ext cx="10802416" cy="53402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b="1" dirty="0" smtClean="0"/>
              <a:t>Mechanism of action: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1-Inhibition </a:t>
            </a:r>
            <a:r>
              <a:rPr lang="en-CA" dirty="0" smtClean="0"/>
              <a:t>of neurotransmitter reuptake; norepinephrine and serotonin </a:t>
            </a:r>
          </a:p>
          <a:p>
            <a:r>
              <a:rPr lang="en-CA" dirty="0" smtClean="0"/>
              <a:t>At therapeutic concentrations, they do not block dopamine transporters</a:t>
            </a:r>
          </a:p>
          <a:p>
            <a:r>
              <a:rPr lang="en-CA" b="1" dirty="0" err="1" smtClean="0"/>
              <a:t>Maprotiline</a:t>
            </a:r>
            <a:r>
              <a:rPr lang="en-CA" dirty="0" smtClean="0"/>
              <a:t> and </a:t>
            </a:r>
            <a:r>
              <a:rPr lang="en-CA" b="1" dirty="0" err="1" smtClean="0"/>
              <a:t>desipramine</a:t>
            </a:r>
            <a:r>
              <a:rPr lang="en-CA" dirty="0" smtClean="0"/>
              <a:t> are selective inhibitors of </a:t>
            </a:r>
            <a:r>
              <a:rPr lang="en-CA" dirty="0" err="1" smtClean="0"/>
              <a:t>norepinephrine</a:t>
            </a:r>
            <a:r>
              <a:rPr lang="en-CA" dirty="0" smtClean="0"/>
              <a:t> reuptake</a:t>
            </a:r>
          </a:p>
          <a:p>
            <a:pPr>
              <a:buNone/>
            </a:pPr>
            <a:r>
              <a:rPr lang="en-CA" dirty="0" smtClean="0"/>
              <a:t>2- </a:t>
            </a:r>
            <a:r>
              <a:rPr lang="en-CA" b="1" dirty="0" smtClean="0"/>
              <a:t>Blocking of receptors:</a:t>
            </a:r>
          </a:p>
          <a:p>
            <a:pPr>
              <a:buNone/>
            </a:pPr>
            <a:r>
              <a:rPr lang="en-CA" dirty="0" smtClean="0"/>
              <a:t>block </a:t>
            </a:r>
            <a:r>
              <a:rPr lang="en-CA" dirty="0" err="1" smtClean="0"/>
              <a:t>serotonergic</a:t>
            </a:r>
            <a:r>
              <a:rPr lang="en-CA" dirty="0" smtClean="0"/>
              <a:t>, alpha adrenergic, histaminic, and </a:t>
            </a:r>
            <a:r>
              <a:rPr lang="en-CA" dirty="0" err="1" smtClean="0"/>
              <a:t>muscarinic</a:t>
            </a:r>
            <a:r>
              <a:rPr lang="en-CA" dirty="0" smtClean="0"/>
              <a:t> receptors </a:t>
            </a:r>
            <a:endParaRPr lang="en-CA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344" y="260648"/>
            <a:ext cx="11162456" cy="5916315"/>
          </a:xfrm>
        </p:spPr>
        <p:txBody>
          <a:bodyPr/>
          <a:lstStyle/>
          <a:p>
            <a:pPr marL="0" indent="0">
              <a:buNone/>
            </a:pPr>
            <a:r>
              <a:rPr lang="en-CA" b="1" dirty="0" smtClean="0"/>
              <a:t>Actions: </a:t>
            </a:r>
          </a:p>
          <a:p>
            <a:r>
              <a:rPr lang="en-CA" dirty="0" smtClean="0"/>
              <a:t>elevate mood, improve mental alertness, increase physical activity</a:t>
            </a:r>
          </a:p>
          <a:p>
            <a:r>
              <a:rPr lang="en-CA" dirty="0" smtClean="0"/>
              <a:t>onset of the mood elevation is slow, requiring 2 weeks or longer </a:t>
            </a:r>
          </a:p>
          <a:p>
            <a:pPr marL="0" indent="0">
              <a:buNone/>
            </a:pPr>
            <a:endParaRPr lang="en-CA" b="1" dirty="0" smtClean="0"/>
          </a:p>
          <a:p>
            <a:pPr marL="0" indent="0">
              <a:buNone/>
            </a:pPr>
            <a:r>
              <a:rPr lang="en-CA" b="1" dirty="0" smtClean="0"/>
              <a:t>Therapeutic </a:t>
            </a:r>
            <a:r>
              <a:rPr lang="en-CA" b="1" dirty="0" smtClean="0"/>
              <a:t>uses: </a:t>
            </a:r>
          </a:p>
          <a:p>
            <a:r>
              <a:rPr lang="en-CA" dirty="0" smtClean="0"/>
              <a:t>effective in treating moderate to severe major </a:t>
            </a:r>
            <a:r>
              <a:rPr lang="en-CA" dirty="0" smtClean="0"/>
              <a:t>depression</a:t>
            </a:r>
          </a:p>
          <a:p>
            <a:pPr lvl="0"/>
            <a:r>
              <a:rPr lang="en-CA" b="1" dirty="0">
                <a:solidFill>
                  <a:prstClr val="black"/>
                </a:solidFill>
              </a:rPr>
              <a:t>Imipramine</a:t>
            </a:r>
            <a:r>
              <a:rPr lang="en-CA" dirty="0">
                <a:solidFill>
                  <a:prstClr val="black"/>
                </a:solidFill>
              </a:rPr>
              <a:t> has been used to control bed-wetting in children (older than 6 years) by causing contraction of the internal sphincter of the bladder</a:t>
            </a:r>
          </a:p>
          <a:p>
            <a:pPr lvl="0"/>
            <a:r>
              <a:rPr lang="en-CA" b="1" dirty="0">
                <a:solidFill>
                  <a:prstClr val="black"/>
                </a:solidFill>
              </a:rPr>
              <a:t>amitriptyline,</a:t>
            </a:r>
            <a:r>
              <a:rPr lang="en-CA" dirty="0">
                <a:solidFill>
                  <a:prstClr val="black"/>
                </a:solidFill>
              </a:rPr>
              <a:t> have been used to treat migraine headache and chronic pain syndromes </a:t>
            </a:r>
          </a:p>
          <a:p>
            <a:endParaRPr lang="en-C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344" y="116632"/>
            <a:ext cx="11162456" cy="6060331"/>
          </a:xfrm>
        </p:spPr>
        <p:txBody>
          <a:bodyPr/>
          <a:lstStyle/>
          <a:p>
            <a:r>
              <a:rPr lang="en-CA" b="1" dirty="0" smtClean="0"/>
              <a:t>Pharmacokinetics: </a:t>
            </a:r>
          </a:p>
          <a:p>
            <a:r>
              <a:rPr lang="en-CA" dirty="0" smtClean="0"/>
              <a:t>well absorbed upon oral administration</a:t>
            </a:r>
          </a:p>
          <a:p>
            <a:r>
              <a:rPr lang="en-CA" dirty="0" smtClean="0"/>
              <a:t>widely distributed and readily penetrate into the CNS</a:t>
            </a:r>
          </a:p>
          <a:p>
            <a:r>
              <a:rPr lang="en-CA" dirty="0" smtClean="0"/>
              <a:t>Half lives range 4 to 17 hours </a:t>
            </a:r>
            <a:endParaRPr lang="en-CA" dirty="0" smtClean="0"/>
          </a:p>
          <a:p>
            <a:endParaRPr lang="en-CA" dirty="0"/>
          </a:p>
          <a:p>
            <a:pPr lvl="0"/>
            <a:r>
              <a:rPr lang="en-CA" b="1" dirty="0">
                <a:solidFill>
                  <a:prstClr val="black"/>
                </a:solidFill>
              </a:rPr>
              <a:t>Adverse effects:</a:t>
            </a:r>
          </a:p>
          <a:p>
            <a:pPr lvl="0"/>
            <a:r>
              <a:rPr lang="en-CA" dirty="0">
                <a:solidFill>
                  <a:prstClr val="black"/>
                </a:solidFill>
              </a:rPr>
              <a:t>Blockade of muscarinic receptors causes blurred vision, xerostomia (dry mouth), urinary retention, constipation, and aggravation of narrow-angle glaucoma </a:t>
            </a:r>
          </a:p>
          <a:p>
            <a:pPr lvl="0"/>
            <a:r>
              <a:rPr lang="en-CA" dirty="0">
                <a:solidFill>
                  <a:prstClr val="black"/>
                </a:solidFill>
              </a:rPr>
              <a:t>Block of alpha adrenergic receptors cause orthostatic hypotension, dizziness, and reflex tachycardia</a:t>
            </a:r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TCAs have a narrow therapeutic index</a:t>
            </a:r>
          </a:p>
          <a:p>
            <a:r>
              <a:rPr lang="en-CA" dirty="0" smtClean="0"/>
              <a:t>TCAs may worsen certain medical conditions, such as unstable angina, benign prostatic hyperplasia, epilepsy, and patients with </a:t>
            </a:r>
            <a:r>
              <a:rPr lang="en-CA" dirty="0" err="1" smtClean="0"/>
              <a:t>preexisting</a:t>
            </a:r>
            <a:r>
              <a:rPr lang="en-CA" dirty="0" smtClean="0"/>
              <a:t> arrhythmias</a:t>
            </a:r>
          </a:p>
          <a:p>
            <a:r>
              <a:rPr lang="en-CA" dirty="0" smtClean="0"/>
              <a:t>Sexual dysfunction in men, and </a:t>
            </a:r>
            <a:r>
              <a:rPr lang="en-CA" dirty="0" err="1" smtClean="0"/>
              <a:t>anorgasmia</a:t>
            </a:r>
            <a:r>
              <a:rPr lang="en-CA" dirty="0" smtClean="0"/>
              <a:t> in women 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Depression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b="1" dirty="0" smtClean="0"/>
              <a:t>Depression</a:t>
            </a:r>
            <a:r>
              <a:rPr lang="en-CA" dirty="0" smtClean="0"/>
              <a:t> is characterized by disturbances in sleep and appetite as well as deficits in cognition and energy</a:t>
            </a:r>
          </a:p>
          <a:p>
            <a:endParaRPr lang="en-CA" dirty="0" smtClean="0"/>
          </a:p>
          <a:p>
            <a:r>
              <a:rPr lang="en-CA" b="1" dirty="0" smtClean="0"/>
              <a:t>Major depressive disorder (MDD)</a:t>
            </a:r>
            <a:r>
              <a:rPr lang="en-CA" dirty="0" smtClean="0"/>
              <a:t> is characterized by depressed mood most of the time for at least 2 weeks and/or loss of interest or pleasure in most activities</a:t>
            </a:r>
          </a:p>
          <a:p>
            <a:r>
              <a:rPr lang="en-CA" dirty="0" smtClean="0"/>
              <a:t>Thoughts of guilt, intense feelings of sadness, hopelessness, despair, worthlessness, and suicide are common</a:t>
            </a:r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9608" t="12425" r="13381" b="9794"/>
          <a:stretch>
            <a:fillRect/>
          </a:stretch>
        </p:blipFill>
        <p:spPr bwMode="auto">
          <a:xfrm>
            <a:off x="911424" y="0"/>
            <a:ext cx="940263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42892" t="13410" r="27772" b="11763"/>
          <a:stretch>
            <a:fillRect/>
          </a:stretch>
        </p:blipFill>
        <p:spPr bwMode="auto">
          <a:xfrm>
            <a:off x="1991544" y="0"/>
            <a:ext cx="8280920" cy="6857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Atypical Antidepressants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mixed group of agents that have actions at several different sites</a:t>
            </a:r>
          </a:p>
          <a:p>
            <a:endParaRPr lang="en-CA" dirty="0" smtClean="0"/>
          </a:p>
          <a:p>
            <a:r>
              <a:rPr lang="en-CA" dirty="0" smtClean="0"/>
              <a:t>They are not any more efficacious than the </a:t>
            </a:r>
            <a:r>
              <a:rPr lang="en-CA" dirty="0" err="1" smtClean="0"/>
              <a:t>tricyclic</a:t>
            </a:r>
            <a:r>
              <a:rPr lang="en-CA" dirty="0" smtClean="0"/>
              <a:t> antidepressants or SSRIs, but their </a:t>
            </a:r>
            <a:r>
              <a:rPr lang="en-CA" b="1" dirty="0" smtClean="0"/>
              <a:t>side effect profiles are different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b="1" dirty="0" err="1" smtClean="0"/>
              <a:t>Bupropion</a:t>
            </a:r>
            <a:r>
              <a:rPr lang="en-CA" b="1" dirty="0" smtClean="0"/>
              <a:t/>
            </a:r>
            <a:br>
              <a:rPr lang="en-CA" b="1" dirty="0" smtClean="0"/>
            </a:b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err="1" smtClean="0"/>
              <a:t>Bupropion</a:t>
            </a:r>
            <a:r>
              <a:rPr lang="en-CA" dirty="0" smtClean="0"/>
              <a:t> has a </a:t>
            </a:r>
            <a:r>
              <a:rPr lang="en-CA" dirty="0" err="1" smtClean="0"/>
              <a:t>unicyclic</a:t>
            </a:r>
            <a:r>
              <a:rPr lang="en-CA" dirty="0" smtClean="0"/>
              <a:t> </a:t>
            </a:r>
            <a:r>
              <a:rPr lang="en-CA" dirty="0" err="1" smtClean="0"/>
              <a:t>aminoketone</a:t>
            </a:r>
            <a:r>
              <a:rPr lang="en-CA" dirty="0" smtClean="0"/>
              <a:t> structure</a:t>
            </a:r>
          </a:p>
          <a:p>
            <a:r>
              <a:rPr lang="en-CA" dirty="0" smtClean="0"/>
              <a:t>acts as a weak dopamine and </a:t>
            </a:r>
            <a:r>
              <a:rPr lang="en-CA" dirty="0" err="1" smtClean="0"/>
              <a:t>norepinephrine</a:t>
            </a:r>
            <a:r>
              <a:rPr lang="en-CA" dirty="0" smtClean="0"/>
              <a:t> reuptake inhibitor </a:t>
            </a:r>
            <a:r>
              <a:rPr lang="en-CA" b="1" dirty="0" smtClean="0"/>
              <a:t>(NDRI)</a:t>
            </a:r>
          </a:p>
          <a:p>
            <a:r>
              <a:rPr lang="en-CA" dirty="0" err="1" smtClean="0"/>
              <a:t>Bupropion</a:t>
            </a:r>
            <a:r>
              <a:rPr lang="en-CA" dirty="0" smtClean="0"/>
              <a:t> somewhat resembles amphetamine in chemical structure and, like the stimulant, has central nervous system (CNS) activating properties</a:t>
            </a:r>
          </a:p>
          <a:p>
            <a:r>
              <a:rPr lang="en-CA" dirty="0" smtClean="0"/>
              <a:t>It is also effective as a </a:t>
            </a:r>
            <a:r>
              <a:rPr lang="en-CA" b="1" dirty="0" smtClean="0"/>
              <a:t>smoking cessation aid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Shorter half life i.e. 7-12 hours</a:t>
            </a:r>
          </a:p>
          <a:p>
            <a:r>
              <a:rPr lang="en-CA" dirty="0" smtClean="0"/>
              <a:t>Its unique structure results in a different side-effect profile than most antidepressants</a:t>
            </a:r>
          </a:p>
          <a:p>
            <a:r>
              <a:rPr lang="en-CA" dirty="0" smtClean="0"/>
              <a:t>Side effects include dry mouth, sweating, nervousness, tremor</a:t>
            </a:r>
          </a:p>
          <a:p>
            <a:r>
              <a:rPr lang="en-CA" dirty="0" smtClean="0"/>
              <a:t>incidence of sexual dysfunction is low</a:t>
            </a:r>
          </a:p>
          <a:p>
            <a:r>
              <a:rPr lang="en-CA" dirty="0" smtClean="0"/>
              <a:t>increases risk for seizures at high doses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err="1" smtClean="0"/>
              <a:t>Mirtazapine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b="1" dirty="0" smtClean="0"/>
              <a:t>noradrenergic and specific </a:t>
            </a:r>
            <a:r>
              <a:rPr lang="en-CA" b="1" dirty="0" err="1" smtClean="0"/>
              <a:t>serotonergic</a:t>
            </a:r>
            <a:r>
              <a:rPr lang="en-CA" b="1" dirty="0" smtClean="0"/>
              <a:t> antidepressant</a:t>
            </a:r>
            <a:r>
              <a:rPr lang="en-CA" dirty="0" smtClean="0"/>
              <a:t> (</a:t>
            </a:r>
            <a:r>
              <a:rPr lang="en-CA" dirty="0" err="1" smtClean="0"/>
              <a:t>NaSSA</a:t>
            </a:r>
            <a:r>
              <a:rPr lang="en-CA" dirty="0" smtClean="0"/>
              <a:t>)</a:t>
            </a:r>
          </a:p>
          <a:p>
            <a:r>
              <a:rPr lang="en-CA" dirty="0" err="1" smtClean="0"/>
              <a:t>Mirtazapine</a:t>
            </a:r>
            <a:r>
              <a:rPr lang="en-CA" dirty="0" smtClean="0"/>
              <a:t> was introduced in 1994</a:t>
            </a:r>
          </a:p>
          <a:p>
            <a:r>
              <a:rPr lang="en-CA" dirty="0" smtClean="0"/>
              <a:t>It has a </a:t>
            </a:r>
            <a:r>
              <a:rPr lang="en-CA" dirty="0" err="1" smtClean="0"/>
              <a:t>tetracyclic</a:t>
            </a:r>
            <a:r>
              <a:rPr lang="en-CA" dirty="0" smtClean="0"/>
              <a:t> chemical structure and belongs to the </a:t>
            </a:r>
            <a:r>
              <a:rPr lang="en-CA" dirty="0" err="1" smtClean="0"/>
              <a:t>piperazino-azepine</a:t>
            </a:r>
            <a:r>
              <a:rPr lang="en-CA" dirty="0" smtClean="0"/>
              <a:t> group of compounds</a:t>
            </a:r>
          </a:p>
          <a:p>
            <a:r>
              <a:rPr lang="en-CA" dirty="0" smtClean="0"/>
              <a:t>enhances serotonin and </a:t>
            </a:r>
            <a:r>
              <a:rPr lang="en-CA" dirty="0" err="1" smtClean="0"/>
              <a:t>norepinephrine</a:t>
            </a:r>
            <a:r>
              <a:rPr lang="en-CA" dirty="0" smtClean="0"/>
              <a:t> neurotransmission via blockade of </a:t>
            </a:r>
            <a:r>
              <a:rPr lang="en-CA" dirty="0" err="1" smtClean="0"/>
              <a:t>presynaptic</a:t>
            </a:r>
            <a:r>
              <a:rPr lang="en-CA" dirty="0" smtClean="0"/>
              <a:t> </a:t>
            </a:r>
            <a:r>
              <a:rPr lang="el-GR" dirty="0" smtClean="0"/>
              <a:t>α</a:t>
            </a:r>
            <a:r>
              <a:rPr lang="en-CA" sz="1700" dirty="0"/>
              <a:t>2 </a:t>
            </a:r>
            <a:r>
              <a:rPr lang="en-CA" sz="3500" dirty="0"/>
              <a:t>adrenergic</a:t>
            </a:r>
            <a:r>
              <a:rPr lang="en-CA" dirty="0" smtClean="0"/>
              <a:t> receptors</a:t>
            </a:r>
          </a:p>
          <a:p>
            <a:r>
              <a:rPr lang="en-CA" dirty="0" smtClean="0"/>
              <a:t>Also block 5-HT</a:t>
            </a:r>
            <a:r>
              <a:rPr lang="en-CA" baseline="-25000" dirty="0" smtClean="0"/>
              <a:t>2</a:t>
            </a:r>
            <a:r>
              <a:rPr lang="en-CA" dirty="0" smtClean="0"/>
              <a:t> receptors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It is a </a:t>
            </a:r>
            <a:r>
              <a:rPr lang="en-CA" b="1" dirty="0" smtClean="0"/>
              <a:t>sedative </a:t>
            </a:r>
            <a:r>
              <a:rPr lang="en-CA" dirty="0" smtClean="0"/>
              <a:t>because of its potent antihistaminic activity, which may be used to advantage in depressed patients having difficulty sleeping</a:t>
            </a:r>
          </a:p>
          <a:p>
            <a:r>
              <a:rPr lang="en-CA" dirty="0" smtClean="0"/>
              <a:t>like </a:t>
            </a:r>
            <a:r>
              <a:rPr lang="en-CA" dirty="0" err="1" smtClean="0"/>
              <a:t>bupropion</a:t>
            </a:r>
            <a:r>
              <a:rPr lang="en-CA" dirty="0" smtClean="0"/>
              <a:t>, it is one of the few antidepressants </a:t>
            </a:r>
            <a:r>
              <a:rPr lang="en-CA" b="1" dirty="0" smtClean="0"/>
              <a:t>not associated with sexual dysfunction side effects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err="1" smtClean="0"/>
              <a:t>Nefazodone</a:t>
            </a:r>
            <a:r>
              <a:rPr lang="en-CA" b="1" dirty="0" smtClean="0"/>
              <a:t> and </a:t>
            </a:r>
            <a:r>
              <a:rPr lang="en-CA" b="1" dirty="0" err="1" smtClean="0"/>
              <a:t>Trazodone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These drugs block postsynaptic 5-HT</a:t>
            </a:r>
            <a:r>
              <a:rPr lang="en-CA" baseline="-25000" dirty="0" smtClean="0"/>
              <a:t>2A</a:t>
            </a:r>
            <a:r>
              <a:rPr lang="en-CA" dirty="0" smtClean="0"/>
              <a:t> receptors</a:t>
            </a:r>
          </a:p>
          <a:p>
            <a:r>
              <a:rPr lang="en-CA" dirty="0" smtClean="0"/>
              <a:t>Inhibition of this receptor in both animal and human studies is associated with substantial </a:t>
            </a:r>
            <a:r>
              <a:rPr lang="en-CA" dirty="0" err="1" smtClean="0"/>
              <a:t>antianxiety</a:t>
            </a:r>
            <a:r>
              <a:rPr lang="en-CA" dirty="0" smtClean="0"/>
              <a:t>, antipsychotic, and antidepressant effects</a:t>
            </a:r>
          </a:p>
          <a:p>
            <a:r>
              <a:rPr lang="en-CA" dirty="0" smtClean="0"/>
              <a:t>also weak inhibitors of both SERT and NET</a:t>
            </a:r>
          </a:p>
          <a:p>
            <a:r>
              <a:rPr lang="en-CA" dirty="0" err="1" smtClean="0"/>
              <a:t>Trazodone’s</a:t>
            </a:r>
            <a:r>
              <a:rPr lang="en-CA" dirty="0" smtClean="0"/>
              <a:t> structure includes a </a:t>
            </a:r>
            <a:r>
              <a:rPr lang="en-CA" b="1" dirty="0" err="1" smtClean="0"/>
              <a:t>triazolo</a:t>
            </a:r>
            <a:r>
              <a:rPr lang="en-CA" b="1" dirty="0" smtClean="0"/>
              <a:t> moiety</a:t>
            </a:r>
            <a:r>
              <a:rPr lang="en-CA" dirty="0" smtClean="0"/>
              <a:t> that is thought responsible for antidepressant effects</a:t>
            </a:r>
          </a:p>
          <a:p>
            <a:r>
              <a:rPr lang="en-CA" dirty="0" smtClean="0"/>
              <a:t>Its primary </a:t>
            </a:r>
            <a:r>
              <a:rPr lang="en-CA" dirty="0" err="1" smtClean="0"/>
              <a:t>metabolite,m-chlorphenylpiperazine</a:t>
            </a:r>
            <a:r>
              <a:rPr lang="en-CA" dirty="0" smtClean="0"/>
              <a:t> (m-</a:t>
            </a:r>
            <a:r>
              <a:rPr lang="en-CA" dirty="0" err="1" smtClean="0"/>
              <a:t>cpp</a:t>
            </a:r>
            <a:r>
              <a:rPr lang="en-CA" dirty="0" smtClean="0"/>
              <a:t>), is a potent 5-HT</a:t>
            </a:r>
            <a:r>
              <a:rPr lang="en-CA" sz="2000" dirty="0"/>
              <a:t>2</a:t>
            </a:r>
            <a:r>
              <a:rPr lang="en-CA" dirty="0" smtClean="0"/>
              <a:t> antagonist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352" y="116632"/>
            <a:ext cx="11090448" cy="6060331"/>
          </a:xfrm>
        </p:spPr>
        <p:txBody>
          <a:bodyPr>
            <a:normAutofit/>
          </a:bodyPr>
          <a:lstStyle/>
          <a:p>
            <a:r>
              <a:rPr lang="en-CA" dirty="0" smtClean="0"/>
              <a:t>The most common use of </a:t>
            </a:r>
            <a:r>
              <a:rPr lang="en-CA" b="1" dirty="0" err="1" smtClean="0"/>
              <a:t>Trazodone</a:t>
            </a:r>
            <a:r>
              <a:rPr lang="en-CA" dirty="0" smtClean="0"/>
              <a:t> in current practice is as an unlabeled hypnotic, since it is highly sedating and not associated with tolerance or dependence</a:t>
            </a:r>
          </a:p>
          <a:p>
            <a:r>
              <a:rPr lang="en-CA" b="1" dirty="0" err="1" smtClean="0"/>
              <a:t>Nefazodone</a:t>
            </a:r>
            <a:r>
              <a:rPr lang="en-CA" dirty="0" smtClean="0"/>
              <a:t> is chemically related to </a:t>
            </a:r>
            <a:r>
              <a:rPr lang="en-CA" dirty="0" err="1" smtClean="0"/>
              <a:t>trazodone</a:t>
            </a:r>
            <a:endParaRPr lang="en-CA" dirty="0" smtClean="0"/>
          </a:p>
          <a:p>
            <a:r>
              <a:rPr lang="en-CA" dirty="0" smtClean="0"/>
              <a:t>Its primary metabolites, </a:t>
            </a:r>
            <a:r>
              <a:rPr lang="en-CA" dirty="0" err="1" smtClean="0"/>
              <a:t>hydroxynefazodone</a:t>
            </a:r>
            <a:r>
              <a:rPr lang="en-CA" dirty="0" smtClean="0"/>
              <a:t> and m-</a:t>
            </a:r>
            <a:r>
              <a:rPr lang="en-CA" dirty="0" err="1" smtClean="0"/>
              <a:t>cpp</a:t>
            </a:r>
            <a:r>
              <a:rPr lang="en-CA" dirty="0" smtClean="0"/>
              <a:t> are both inhibitors of the 5-HT</a:t>
            </a:r>
            <a:r>
              <a:rPr lang="en-CA" sz="1800" dirty="0"/>
              <a:t>2</a:t>
            </a:r>
            <a:r>
              <a:rPr lang="en-CA" dirty="0" smtClean="0"/>
              <a:t> receptor</a:t>
            </a:r>
          </a:p>
          <a:p>
            <a:r>
              <a:rPr lang="en-CA" dirty="0" smtClean="0"/>
              <a:t>Lethal cases of </a:t>
            </a:r>
            <a:r>
              <a:rPr lang="en-CA" b="1" dirty="0" smtClean="0"/>
              <a:t>hepatic failure </a:t>
            </a:r>
            <a:r>
              <a:rPr lang="en-CA" dirty="0" smtClean="0"/>
              <a:t>have been reported with </a:t>
            </a:r>
            <a:r>
              <a:rPr lang="en-CA" dirty="0" err="1" smtClean="0"/>
              <a:t>Nefazodone</a:t>
            </a:r>
            <a:r>
              <a:rPr lang="en-CA" dirty="0" smtClean="0"/>
              <a:t> used (FDA black box warning in 2001 implicating it in hepatotoxicity</a:t>
            </a:r>
            <a:r>
              <a:rPr lang="en-CA" dirty="0" smtClean="0"/>
              <a:t>)</a:t>
            </a:r>
          </a:p>
          <a:p>
            <a:endParaRPr lang="en-CA" dirty="0"/>
          </a:p>
          <a:p>
            <a:r>
              <a:rPr lang="en-CA" dirty="0" smtClean="0"/>
              <a:t>With chronic use, these agents desensitize 5-HT</a:t>
            </a:r>
            <a:r>
              <a:rPr lang="en-CA" baseline="-25000" dirty="0" smtClean="0"/>
              <a:t>1A</a:t>
            </a:r>
            <a:r>
              <a:rPr lang="en-CA" dirty="0" smtClean="0"/>
              <a:t> presynaptic </a:t>
            </a:r>
            <a:r>
              <a:rPr lang="en-CA" dirty="0" err="1" smtClean="0"/>
              <a:t>autoreceptors</a:t>
            </a:r>
            <a:r>
              <a:rPr lang="en-CA" dirty="0" smtClean="0"/>
              <a:t> causing increased serotonin release</a:t>
            </a:r>
          </a:p>
          <a:p>
            <a:r>
              <a:rPr lang="en-CA" b="1" dirty="0" smtClean="0"/>
              <a:t>Both agents are sedating</a:t>
            </a:r>
            <a:r>
              <a:rPr lang="en-CA" dirty="0" smtClean="0"/>
              <a:t> because of their potent H</a:t>
            </a:r>
            <a:r>
              <a:rPr lang="en-CA" baseline="-25000" dirty="0" smtClean="0"/>
              <a:t>1</a:t>
            </a:r>
            <a:r>
              <a:rPr lang="en-CA" dirty="0" smtClean="0"/>
              <a:t>-blocking activity</a:t>
            </a:r>
          </a:p>
          <a:p>
            <a:endParaRPr lang="en-CA" dirty="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b="1" dirty="0" smtClean="0"/>
              <a:t>Monoamine </a:t>
            </a:r>
            <a:r>
              <a:rPr lang="en-CA" b="1" dirty="0" err="1" smtClean="0"/>
              <a:t>Oxidase</a:t>
            </a:r>
            <a:r>
              <a:rPr lang="en-CA" b="1" dirty="0" smtClean="0"/>
              <a:t> Inhibitors (MAOIs)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MAOIs were introduced in the 1950s</a:t>
            </a:r>
          </a:p>
          <a:p>
            <a:r>
              <a:rPr lang="en-CA" dirty="0" smtClean="0"/>
              <a:t>now rarely used in clinical practice because of </a:t>
            </a:r>
            <a:r>
              <a:rPr lang="en-CA" b="1" dirty="0" smtClean="0"/>
              <a:t>toxicity</a:t>
            </a:r>
            <a:r>
              <a:rPr lang="en-CA" dirty="0" smtClean="0"/>
              <a:t> and potentially </a:t>
            </a:r>
            <a:r>
              <a:rPr lang="en-CA" b="1" dirty="0" smtClean="0"/>
              <a:t>lethal food and drug interactions</a:t>
            </a:r>
          </a:p>
          <a:p>
            <a:r>
              <a:rPr lang="en-CA" dirty="0" smtClean="0"/>
              <a:t>Their primary use now is in the treatment of depression unresponsive to other </a:t>
            </a:r>
            <a:r>
              <a:rPr lang="en-CA" dirty="0" smtClean="0"/>
              <a:t>antidepressants</a:t>
            </a:r>
          </a:p>
          <a:p>
            <a:r>
              <a:rPr lang="en-CA" dirty="0" smtClean="0"/>
              <a:t>The </a:t>
            </a:r>
            <a:r>
              <a:rPr lang="en-CA" dirty="0" err="1" smtClean="0"/>
              <a:t>hydrazines</a:t>
            </a:r>
            <a:r>
              <a:rPr lang="en-CA" dirty="0" smtClean="0"/>
              <a:t> derivatives (</a:t>
            </a:r>
            <a:r>
              <a:rPr lang="en-CA" b="1" dirty="0" err="1" smtClean="0"/>
              <a:t>phenelzine</a:t>
            </a:r>
            <a:r>
              <a:rPr lang="en-CA" b="1" dirty="0" smtClean="0"/>
              <a:t> </a:t>
            </a:r>
            <a:r>
              <a:rPr lang="en-CA" dirty="0" smtClean="0"/>
              <a:t>and </a:t>
            </a:r>
            <a:r>
              <a:rPr lang="en-CA" b="1" dirty="0" err="1" smtClean="0"/>
              <a:t>isocarboxazid</a:t>
            </a:r>
            <a:r>
              <a:rPr lang="en-CA" b="1" dirty="0" smtClean="0"/>
              <a:t>)</a:t>
            </a:r>
            <a:r>
              <a:rPr lang="en-CA" dirty="0" smtClean="0"/>
              <a:t> and </a:t>
            </a:r>
            <a:r>
              <a:rPr lang="en-CA" b="1" dirty="0" smtClean="0"/>
              <a:t>tranylcypromine</a:t>
            </a:r>
            <a:r>
              <a:rPr lang="en-CA" dirty="0" smtClean="0"/>
              <a:t> bind irreversibly and </a:t>
            </a:r>
            <a:r>
              <a:rPr lang="en-CA" dirty="0" err="1" smtClean="0"/>
              <a:t>nonselectively</a:t>
            </a:r>
            <a:r>
              <a:rPr lang="en-CA" dirty="0" smtClean="0"/>
              <a:t> with MAO-A and –B</a:t>
            </a:r>
          </a:p>
          <a:p>
            <a:r>
              <a:rPr lang="en-CA" dirty="0" smtClean="0"/>
              <a:t>other MAOIs (</a:t>
            </a:r>
            <a:r>
              <a:rPr lang="en-CA" b="1" dirty="0" err="1" smtClean="0"/>
              <a:t>selegiline</a:t>
            </a:r>
            <a:r>
              <a:rPr lang="en-CA" b="1" dirty="0" smtClean="0"/>
              <a:t>)</a:t>
            </a:r>
            <a:r>
              <a:rPr lang="en-CA" dirty="0" smtClean="0"/>
              <a:t> have more selective (MAO-B) or reversible properties</a:t>
            </a:r>
          </a:p>
          <a:p>
            <a:endParaRPr lang="en-CA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 vert="horz" lIns="92075" tIns="46038" rIns="92075" bIns="46038" rtlCol="0"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dirty="0"/>
              <a:t>Depression afflicts approximately 5% of the population, 1-2% with bipolar disorder.</a:t>
            </a:r>
          </a:p>
          <a:p>
            <a:pPr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</a:pPr>
            <a:r>
              <a:rPr lang="en-US" sz="2400" dirty="0"/>
              <a:t>Suicide from depression is 25-30% of depressed population.</a:t>
            </a:r>
          </a:p>
          <a:p>
            <a:pPr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</a:pPr>
            <a:r>
              <a:rPr lang="en-US" sz="2400" dirty="0"/>
              <a:t>Depression 2-3 X higher in women.</a:t>
            </a:r>
          </a:p>
          <a:p>
            <a:pPr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</a:pPr>
            <a:r>
              <a:rPr lang="en-US" sz="2400" dirty="0"/>
              <a:t>70% of patients have response to drugs.</a:t>
            </a:r>
          </a:p>
          <a:p>
            <a:pPr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</a:pPr>
            <a:r>
              <a:rPr lang="en-US" sz="2400" dirty="0"/>
              <a:t>There is major depression and secondary mood disorders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352" y="404664"/>
            <a:ext cx="11090448" cy="5772299"/>
          </a:xfrm>
        </p:spPr>
        <p:txBody>
          <a:bodyPr>
            <a:normAutofit/>
          </a:bodyPr>
          <a:lstStyle/>
          <a:p>
            <a:r>
              <a:rPr lang="en-CA" dirty="0" err="1" smtClean="0"/>
              <a:t>Selegiline</a:t>
            </a:r>
            <a:r>
              <a:rPr lang="en-CA" dirty="0" smtClean="0"/>
              <a:t> was prior-approved for Parkinson's disease</a:t>
            </a:r>
          </a:p>
          <a:p>
            <a:r>
              <a:rPr lang="en-CA" dirty="0" err="1" smtClean="0"/>
              <a:t>selegiline</a:t>
            </a:r>
            <a:r>
              <a:rPr lang="en-CA" dirty="0" smtClean="0"/>
              <a:t> </a:t>
            </a:r>
            <a:r>
              <a:rPr lang="en-CA" dirty="0" smtClean="0"/>
              <a:t>have amphetamine-like metabolites, so it has substantial CNS-stimulating </a:t>
            </a:r>
            <a:r>
              <a:rPr lang="en-CA" dirty="0" smtClean="0"/>
              <a:t>effects</a:t>
            </a:r>
          </a:p>
          <a:p>
            <a:r>
              <a:rPr lang="en-CA" dirty="0" smtClean="0"/>
              <a:t>These </a:t>
            </a:r>
            <a:r>
              <a:rPr lang="en-CA" dirty="0" smtClean="0"/>
              <a:t>drugs inhibit not only MAO in the brain but also MAO in the liver and gut </a:t>
            </a:r>
          </a:p>
          <a:p>
            <a:r>
              <a:rPr lang="en-CA" dirty="0" smtClean="0"/>
              <a:t>It results in  inhibition of oxidative deamination of drugs and potentially toxic substances, such as tyramine, which is found in certain </a:t>
            </a:r>
            <a:r>
              <a:rPr lang="en-CA" dirty="0" smtClean="0"/>
              <a:t>foods</a:t>
            </a:r>
          </a:p>
          <a:p>
            <a:r>
              <a:rPr lang="en-CA" dirty="0" smtClean="0"/>
              <a:t>The MAO inhibitors therefore show a high incidence of drug-drug and drug-food interactions</a:t>
            </a:r>
          </a:p>
          <a:p>
            <a:r>
              <a:rPr lang="en-CA" dirty="0" err="1" smtClean="0"/>
              <a:t>Selegiline</a:t>
            </a:r>
            <a:r>
              <a:rPr lang="en-CA" dirty="0" smtClean="0"/>
              <a:t> administered as the transdermal patch produce less inhibition of hepatic MAO at low doses, because it avoids first-pass metabolism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368" y="548680"/>
            <a:ext cx="10946432" cy="56282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b="1" dirty="0" smtClean="0"/>
              <a:t>Therapeutic uses: </a:t>
            </a:r>
          </a:p>
          <a:p>
            <a:r>
              <a:rPr lang="en-CA" dirty="0" smtClean="0"/>
              <a:t>MAO inhibitors are indicated for depressed patients who are unresponsive or allergic to TCAs or who experience strong anxiety </a:t>
            </a:r>
          </a:p>
          <a:p>
            <a:endParaRPr lang="en-CA" dirty="0" smtClean="0"/>
          </a:p>
          <a:p>
            <a:r>
              <a:rPr lang="en-CA" dirty="0" smtClean="0"/>
              <a:t>Patients </a:t>
            </a:r>
            <a:r>
              <a:rPr lang="en-CA" dirty="0" smtClean="0"/>
              <a:t>with low psychomotor activity may benefit from the stimulant properties of the MAO inhibitors</a:t>
            </a:r>
          </a:p>
          <a:p>
            <a:endParaRPr lang="en-CA" dirty="0" smtClean="0"/>
          </a:p>
          <a:p>
            <a:r>
              <a:rPr lang="en-CA" dirty="0" smtClean="0"/>
              <a:t>These </a:t>
            </a:r>
            <a:r>
              <a:rPr lang="en-CA" dirty="0" smtClean="0"/>
              <a:t>drugs are also useful in the treatment of phobic states</a:t>
            </a:r>
            <a:endParaRPr lang="en-CA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A special subcategory of depression, called atypical depression, may respond to MAO inhibitors</a:t>
            </a:r>
          </a:p>
          <a:p>
            <a:endParaRPr lang="en-CA" dirty="0" smtClean="0"/>
          </a:p>
          <a:p>
            <a:r>
              <a:rPr lang="en-CA" dirty="0" smtClean="0"/>
              <a:t> Common symptoms of atypical depression include increased appetite or weight gain, sleepiness or excessive sleep, and feeling extremely sensitive to rejection.</a:t>
            </a:r>
            <a:endParaRPr lang="en-CA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620688"/>
            <a:ext cx="11018440" cy="5556275"/>
          </a:xfrm>
        </p:spPr>
        <p:txBody>
          <a:bodyPr/>
          <a:lstStyle/>
          <a:p>
            <a:pPr marL="0" indent="0">
              <a:buNone/>
            </a:pPr>
            <a:r>
              <a:rPr lang="en-CA" b="1" dirty="0" smtClean="0"/>
              <a:t>Pharmacokinetics:</a:t>
            </a:r>
          </a:p>
          <a:p>
            <a:r>
              <a:rPr lang="en-CA" dirty="0" smtClean="0"/>
              <a:t>These drugs are well absorbed after oral administration</a:t>
            </a:r>
          </a:p>
          <a:p>
            <a:endParaRPr lang="en-CA" dirty="0" smtClean="0"/>
          </a:p>
          <a:p>
            <a:r>
              <a:rPr lang="en-CA" dirty="0" smtClean="0"/>
              <a:t>antidepressant </a:t>
            </a:r>
            <a:r>
              <a:rPr lang="en-CA" dirty="0" smtClean="0"/>
              <a:t>effects require at least 2 to 4 weeks of treatment</a:t>
            </a:r>
          </a:p>
          <a:p>
            <a:endParaRPr lang="en-CA" dirty="0" smtClean="0"/>
          </a:p>
          <a:p>
            <a:r>
              <a:rPr lang="en-CA" dirty="0" smtClean="0"/>
              <a:t>MAO </a:t>
            </a:r>
            <a:r>
              <a:rPr lang="en-CA" dirty="0" smtClean="0"/>
              <a:t>inhibitors are metabolized and excreted rapidly in the </a:t>
            </a:r>
            <a:r>
              <a:rPr lang="en-CA" dirty="0" smtClean="0"/>
              <a:t>urine</a:t>
            </a:r>
          </a:p>
          <a:p>
            <a:endParaRPr lang="en-CA" dirty="0" smtClean="0"/>
          </a:p>
          <a:p>
            <a:r>
              <a:rPr lang="en-CA" dirty="0" smtClean="0"/>
              <a:t>when switching antidepressant agents, a minimum of 2 weeks of delay must be allowed after termination of MAO inhibitor therapy and the initiation of another antidepressant from any other class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404664"/>
            <a:ext cx="11018440" cy="57722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b="1" dirty="0" smtClean="0"/>
              <a:t>Adverse </a:t>
            </a:r>
            <a:r>
              <a:rPr lang="en-CA" b="1" dirty="0" smtClean="0"/>
              <a:t>effects: </a:t>
            </a:r>
          </a:p>
          <a:p>
            <a:r>
              <a:rPr lang="en-CA" dirty="0" smtClean="0"/>
              <a:t>The most common adverse effects of the MAOIs leading to discontinuation of these drugs are </a:t>
            </a:r>
            <a:r>
              <a:rPr lang="en-CA" b="1" dirty="0" smtClean="0"/>
              <a:t>orthostatic hypotension </a:t>
            </a:r>
            <a:r>
              <a:rPr lang="en-CA" dirty="0" smtClean="0"/>
              <a:t>and </a:t>
            </a:r>
            <a:r>
              <a:rPr lang="en-CA" b="1" dirty="0" smtClean="0"/>
              <a:t>weight </a:t>
            </a:r>
            <a:r>
              <a:rPr lang="en-CA" b="1" dirty="0" smtClean="0"/>
              <a:t>gain</a:t>
            </a:r>
          </a:p>
          <a:p>
            <a:endParaRPr lang="en-CA" dirty="0" smtClean="0"/>
          </a:p>
          <a:p>
            <a:r>
              <a:rPr lang="en-CA" dirty="0" smtClean="0"/>
              <a:t>Individuals receiving an MAO inhibitor are unable to degrade tyramine obtained from the diet (tyramine-containing foods)</a:t>
            </a:r>
          </a:p>
          <a:p>
            <a:endParaRPr lang="en-CA" i="1" dirty="0" smtClean="0"/>
          </a:p>
          <a:p>
            <a:r>
              <a:rPr lang="en-CA" i="1" dirty="0" smtClean="0"/>
              <a:t>Tyramine causes the release of large amounts of stored </a:t>
            </a:r>
            <a:r>
              <a:rPr lang="en-CA" i="1" dirty="0" err="1" smtClean="0"/>
              <a:t>catecholamines</a:t>
            </a:r>
            <a:r>
              <a:rPr lang="en-CA" i="1" dirty="0" smtClean="0"/>
              <a:t> from nerve terminals</a:t>
            </a:r>
            <a:r>
              <a:rPr lang="en-CA" dirty="0" smtClean="0"/>
              <a:t>, resulting in occipital headache, stiff neck, tachycardia, nausea, hypertension, cardiac arrhythmias, seizures, and possibly, stroke</a:t>
            </a:r>
          </a:p>
          <a:p>
            <a:endParaRPr lang="en-CA" b="1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336" y="0"/>
            <a:ext cx="11234464" cy="6176963"/>
          </a:xfrm>
        </p:spPr>
        <p:txBody>
          <a:bodyPr>
            <a:normAutofit lnSpcReduction="10000"/>
          </a:bodyPr>
          <a:lstStyle/>
          <a:p>
            <a:r>
              <a:rPr lang="en-CA" b="1" dirty="0" err="1" smtClean="0"/>
              <a:t>Phentolamine</a:t>
            </a:r>
            <a:r>
              <a:rPr lang="en-CA" dirty="0" smtClean="0"/>
              <a:t> or </a:t>
            </a:r>
            <a:r>
              <a:rPr lang="en-CA" b="1" dirty="0" err="1" smtClean="0"/>
              <a:t>prazosin</a:t>
            </a:r>
            <a:r>
              <a:rPr lang="en-CA" dirty="0" smtClean="0"/>
              <a:t> are helpful in the management of </a:t>
            </a:r>
            <a:r>
              <a:rPr lang="en-CA" dirty="0" err="1" smtClean="0"/>
              <a:t>tyramine</a:t>
            </a:r>
            <a:r>
              <a:rPr lang="en-CA" dirty="0" smtClean="0"/>
              <a:t>-induced hypertension</a:t>
            </a:r>
          </a:p>
          <a:p>
            <a:endParaRPr lang="en-CA" dirty="0" smtClean="0"/>
          </a:p>
          <a:p>
            <a:r>
              <a:rPr lang="en-CA" dirty="0" smtClean="0"/>
              <a:t>Other </a:t>
            </a:r>
            <a:r>
              <a:rPr lang="en-CA" dirty="0" smtClean="0"/>
              <a:t>side effects include drowsiness, blurred vision, dry mouth, dysuria, and constipation</a:t>
            </a:r>
          </a:p>
          <a:p>
            <a:endParaRPr lang="en-CA" dirty="0" smtClean="0"/>
          </a:p>
          <a:p>
            <a:r>
              <a:rPr lang="en-CA" dirty="0" smtClean="0"/>
              <a:t>MAO </a:t>
            </a:r>
            <a:r>
              <a:rPr lang="en-CA" dirty="0" smtClean="0"/>
              <a:t>inhibitors and SSRIs should not be </a:t>
            </a:r>
            <a:r>
              <a:rPr lang="en-CA" dirty="0" smtClean="0"/>
              <a:t>co-administered </a:t>
            </a:r>
            <a:r>
              <a:rPr lang="en-CA" dirty="0" smtClean="0"/>
              <a:t>due to the risk of the life-threatening </a:t>
            </a:r>
            <a:r>
              <a:rPr lang="en-CA" b="1" dirty="0" smtClean="0"/>
              <a:t>serotonin </a:t>
            </a:r>
            <a:r>
              <a:rPr lang="en-CA" b="1" dirty="0" smtClean="0"/>
              <a:t>syndrome</a:t>
            </a:r>
          </a:p>
          <a:p>
            <a:endParaRPr lang="en-CA" dirty="0" smtClean="0"/>
          </a:p>
          <a:p>
            <a:r>
              <a:rPr lang="en-CA" dirty="0" smtClean="0"/>
              <a:t>Both types of drugs require washout periods of at least 2 weeks before the other type is administered, with the exception of fluoxetine (it should be discontinued at least 6 weeks before a MAO inhibitor is initiated)</a:t>
            </a:r>
          </a:p>
          <a:p>
            <a:endParaRPr lang="en-CA" dirty="0" smtClean="0"/>
          </a:p>
          <a:p>
            <a:r>
              <a:rPr lang="en-CA" dirty="0" smtClean="0"/>
              <a:t>Combination of </a:t>
            </a:r>
            <a:r>
              <a:rPr lang="en-CA" b="1" dirty="0" smtClean="0"/>
              <a:t>MAOIs </a:t>
            </a:r>
            <a:r>
              <a:rPr lang="en-CA" dirty="0" smtClean="0"/>
              <a:t>and </a:t>
            </a:r>
            <a:r>
              <a:rPr lang="en-CA" b="1" dirty="0" smtClean="0"/>
              <a:t>Bupropion</a:t>
            </a:r>
            <a:r>
              <a:rPr lang="en-CA" dirty="0" smtClean="0"/>
              <a:t> can produce seizures</a:t>
            </a:r>
          </a:p>
          <a:p>
            <a:endParaRPr lang="en-CA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b="1" dirty="0" smtClean="0"/>
              <a:t>biogenic amine theory</a:t>
            </a:r>
            <a:r>
              <a:rPr lang="en-CA" dirty="0" smtClean="0"/>
              <a:t> proposes that depression is due to a deficiency of monoamines, such as </a:t>
            </a:r>
            <a:r>
              <a:rPr lang="en-CA" dirty="0" err="1" smtClean="0"/>
              <a:t>norepinephrine</a:t>
            </a:r>
            <a:r>
              <a:rPr lang="en-CA" dirty="0" smtClean="0"/>
              <a:t> and serotonin, at </a:t>
            </a:r>
            <a:r>
              <a:rPr lang="en-CA" b="1" dirty="0" smtClean="0"/>
              <a:t>certain key sites </a:t>
            </a:r>
            <a:r>
              <a:rPr lang="en-CA" dirty="0" smtClean="0"/>
              <a:t>in the brain</a:t>
            </a:r>
          </a:p>
          <a:p>
            <a:endParaRPr lang="en-CA" dirty="0" smtClean="0"/>
          </a:p>
          <a:p>
            <a:r>
              <a:rPr lang="en-CA" dirty="0" smtClean="0"/>
              <a:t>Coronary artery disease, diabetes, and stroke are more common in depressed patients</a:t>
            </a:r>
          </a:p>
          <a:p>
            <a:endParaRPr lang="en-CA" dirty="0" smtClean="0"/>
          </a:p>
          <a:p>
            <a:r>
              <a:rPr lang="en-CA" dirty="0" smtClean="0"/>
              <a:t>depression may considerably worsen the prognosis for patients with a variety of </a:t>
            </a:r>
            <a:r>
              <a:rPr lang="en-CA" dirty="0" err="1" smtClean="0"/>
              <a:t>comorbid</a:t>
            </a:r>
            <a:r>
              <a:rPr lang="en-CA" dirty="0" smtClean="0"/>
              <a:t> medical conditions</a:t>
            </a:r>
          </a:p>
          <a:p>
            <a:endParaRPr lang="en-CA" dirty="0" smtClean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en-US" cap="none" smtClean="0"/>
              <a:t>TYPES OF DEPRESSION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2567608" y="1556792"/>
            <a:ext cx="5454650" cy="4873625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Major depression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Chronic depression (Dysthymia)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Atypical depression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Bipolar disorder/Manic depression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Seasonal depression (SAD)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en-US" cap="none" dirty="0" smtClean="0"/>
              <a:t>CAUSES OF DEPRESSION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981200" y="1600201"/>
            <a:ext cx="7467600" cy="4873625"/>
          </a:xfrm>
        </p:spPr>
        <p:txBody>
          <a:bodyPr/>
          <a:lstStyle/>
          <a:p>
            <a:pPr eaLnBrk="1" hangingPunct="1"/>
            <a:r>
              <a:rPr lang="en-US" smtClean="0"/>
              <a:t>Genetics</a:t>
            </a:r>
          </a:p>
          <a:p>
            <a:pPr eaLnBrk="1" hangingPunct="1"/>
            <a:r>
              <a:rPr lang="en-US" smtClean="0"/>
              <a:t>Death/Abuse</a:t>
            </a:r>
          </a:p>
          <a:p>
            <a:pPr eaLnBrk="1" hangingPunct="1"/>
            <a:r>
              <a:rPr lang="en-US" smtClean="0"/>
              <a:t>Medications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9388" y="1484785"/>
            <a:ext cx="3240360" cy="520033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7632" y="1484785"/>
            <a:ext cx="3568136" cy="5245025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1981200" y="274638"/>
            <a:ext cx="8229600" cy="1143000"/>
          </a:xfrm>
          <a:prstGeom prst="rect">
            <a:avLst/>
          </a:prstGeo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ANTI-DEPRESSANT DRUGS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5785" t="42647" r="25194" b="25839"/>
          <a:stretch/>
        </p:blipFill>
        <p:spPr>
          <a:xfrm>
            <a:off x="0" y="0"/>
            <a:ext cx="12072664" cy="6597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6463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b="1" dirty="0" smtClean="0"/>
              <a:t>Selective Serotonin Reuptake Inhibitors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041776" cy="4351338"/>
          </a:xfrm>
        </p:spPr>
        <p:txBody>
          <a:bodyPr>
            <a:normAutofit fontScale="92500" lnSpcReduction="10000"/>
          </a:bodyPr>
          <a:lstStyle/>
          <a:p>
            <a:r>
              <a:rPr lang="en-CA" dirty="0" smtClean="0"/>
              <a:t>group of chemically diverse antidepressant drugs that specifically inhibit serotonin reuptake</a:t>
            </a:r>
          </a:p>
          <a:p>
            <a:endParaRPr lang="en-CA" dirty="0" smtClean="0"/>
          </a:p>
          <a:p>
            <a:r>
              <a:rPr lang="en-CA" dirty="0" smtClean="0"/>
              <a:t>little ability to block the dopamine transporter</a:t>
            </a:r>
          </a:p>
          <a:p>
            <a:endParaRPr lang="en-CA" dirty="0" smtClean="0"/>
          </a:p>
          <a:p>
            <a:r>
              <a:rPr lang="en-CA" dirty="0" smtClean="0"/>
              <a:t>little blocking activity at </a:t>
            </a:r>
            <a:r>
              <a:rPr lang="en-CA" dirty="0" err="1" smtClean="0"/>
              <a:t>muscarinic</a:t>
            </a:r>
            <a:r>
              <a:rPr lang="en-CA" dirty="0" smtClean="0"/>
              <a:t>, </a:t>
            </a:r>
            <a:r>
              <a:rPr lang="el-GR" dirty="0" smtClean="0"/>
              <a:t>α</a:t>
            </a:r>
            <a:r>
              <a:rPr lang="en-CA" dirty="0" smtClean="0"/>
              <a:t> adrenergic, and histaminic H</a:t>
            </a:r>
            <a:r>
              <a:rPr lang="en-CA" baseline="-25000" dirty="0" smtClean="0"/>
              <a:t>1</a:t>
            </a:r>
            <a:r>
              <a:rPr lang="en-CA" dirty="0" smtClean="0"/>
              <a:t> receptors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3992" y="1690689"/>
            <a:ext cx="5760640" cy="481446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1359</TotalTime>
  <Words>1801</Words>
  <Application>Microsoft Office PowerPoint</Application>
  <PresentationFormat>Widescreen</PresentationFormat>
  <Paragraphs>198</Paragraphs>
  <Slides>35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9" baseType="lpstr">
      <vt:lpstr>Arial</vt:lpstr>
      <vt:lpstr>Calibri</vt:lpstr>
      <vt:lpstr>Calibri Light</vt:lpstr>
      <vt:lpstr>Office Theme</vt:lpstr>
      <vt:lpstr>Anti-depressants</vt:lpstr>
      <vt:lpstr>Depression </vt:lpstr>
      <vt:lpstr>PowerPoint Presentation</vt:lpstr>
      <vt:lpstr>PowerPoint Presentation</vt:lpstr>
      <vt:lpstr>TYPES OF DEPRESSION</vt:lpstr>
      <vt:lpstr>CAUSES OF DEPRESSION</vt:lpstr>
      <vt:lpstr>PowerPoint Presentation</vt:lpstr>
      <vt:lpstr>PowerPoint Presentation</vt:lpstr>
      <vt:lpstr>Selective Serotonin Reuptake Inhibitors</vt:lpstr>
      <vt:lpstr>PowerPoint Presentation</vt:lpstr>
      <vt:lpstr>PowerPoint Presentation</vt:lpstr>
      <vt:lpstr>PowerPoint Presentation</vt:lpstr>
      <vt:lpstr>Serotonin-Norepinephrine Reuptake Inhibitors (SNRIs) </vt:lpstr>
      <vt:lpstr>PowerPoint Presentation</vt:lpstr>
      <vt:lpstr>Tricyclic Antidepressants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Atypical Antidepressants</vt:lpstr>
      <vt:lpstr>Bupropion </vt:lpstr>
      <vt:lpstr>PowerPoint Presentation</vt:lpstr>
      <vt:lpstr>Mirtazapine</vt:lpstr>
      <vt:lpstr>PowerPoint Presentation</vt:lpstr>
      <vt:lpstr>Nefazodone and Trazodone</vt:lpstr>
      <vt:lpstr>PowerPoint Presentation</vt:lpstr>
      <vt:lpstr>Monoamine Oxidase Inhibitors (MAOIs)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Antidepressants </dc:title>
  <dc:creator>Nadeem</dc:creator>
  <cp:lastModifiedBy>fraz mahmood</cp:lastModifiedBy>
  <cp:revision>137</cp:revision>
  <dcterms:created xsi:type="dcterms:W3CDTF">2012-12-11T04:45:12Z</dcterms:created>
  <dcterms:modified xsi:type="dcterms:W3CDTF">2020-03-26T17:39:53Z</dcterms:modified>
</cp:coreProperties>
</file>